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1" r:id="rId5"/>
    <p:sldId id="258" r:id="rId6"/>
    <p:sldId id="260" r:id="rId7"/>
    <p:sldId id="262" r:id="rId8"/>
    <p:sldId id="263" r:id="rId9"/>
    <p:sldId id="264" r:id="rId10"/>
    <p:sldId id="265" r:id="rId11"/>
    <p:sldId id="266" r:id="rId12"/>
  </p:sldIdLst>
  <p:sldSz cx="9144000" cy="6858000" type="screen4x3"/>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917" autoAdjust="0"/>
    <p:restoredTop sz="94660"/>
  </p:normalViewPr>
  <p:slideViewPr>
    <p:cSldViewPr>
      <p:cViewPr>
        <p:scale>
          <a:sx n="53" d="100"/>
          <a:sy n="53" d="100"/>
        </p:scale>
        <p:origin x="-894" y="-45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CO"/>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CO"/>
          </a:p>
        </p:txBody>
      </p:sp>
      <p:sp>
        <p:nvSpPr>
          <p:cNvPr id="4" name="3 Marcador de fecha"/>
          <p:cNvSpPr>
            <a:spLocks noGrp="1"/>
          </p:cNvSpPr>
          <p:nvPr>
            <p:ph type="dt" sz="half" idx="10"/>
          </p:nvPr>
        </p:nvSpPr>
        <p:spPr/>
        <p:txBody>
          <a:bodyPr/>
          <a:lstStyle/>
          <a:p>
            <a:fld id="{B4CF2ABA-349D-4F59-B294-EC83597431B9}" type="datetimeFigureOut">
              <a:rPr lang="es-CO" smtClean="0"/>
              <a:pPr/>
              <a:t>26/04/2013</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FE198249-8720-4F56-A202-452FB4AC91A7}" type="slidenum">
              <a:rPr lang="es-CO" smtClean="0"/>
              <a:pPr/>
              <a:t>‹Nº›</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p>
            <a:fld id="{B4CF2ABA-349D-4F59-B294-EC83597431B9}" type="datetimeFigureOut">
              <a:rPr lang="es-CO" smtClean="0"/>
              <a:pPr/>
              <a:t>26/04/2013</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FE198249-8720-4F56-A202-452FB4AC91A7}" type="slidenum">
              <a:rPr lang="es-CO" smtClean="0"/>
              <a:pPr/>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CO"/>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p>
            <a:fld id="{B4CF2ABA-349D-4F59-B294-EC83597431B9}" type="datetimeFigureOut">
              <a:rPr lang="es-CO" smtClean="0"/>
              <a:pPr/>
              <a:t>26/04/2013</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FE198249-8720-4F56-A202-452FB4AC91A7}" type="slidenum">
              <a:rPr lang="es-CO" smtClean="0"/>
              <a:pPr/>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p>
            <a:fld id="{B4CF2ABA-349D-4F59-B294-EC83597431B9}" type="datetimeFigureOut">
              <a:rPr lang="es-CO" smtClean="0"/>
              <a:pPr/>
              <a:t>26/04/2013</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FE198249-8720-4F56-A202-452FB4AC91A7}" type="slidenum">
              <a:rPr lang="es-CO" smtClean="0"/>
              <a:pPr/>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B4CF2ABA-349D-4F59-B294-EC83597431B9}" type="datetimeFigureOut">
              <a:rPr lang="es-CO" smtClean="0"/>
              <a:pPr/>
              <a:t>26/04/2013</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FE198249-8720-4F56-A202-452FB4AC91A7}" type="slidenum">
              <a:rPr lang="es-CO" smtClean="0"/>
              <a:pPr/>
              <a:t>‹Nº›</a:t>
            </a:fld>
            <a:endParaRPr lang="es-CO"/>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4 Marcador de fecha"/>
          <p:cNvSpPr>
            <a:spLocks noGrp="1"/>
          </p:cNvSpPr>
          <p:nvPr>
            <p:ph type="dt" sz="half" idx="10"/>
          </p:nvPr>
        </p:nvSpPr>
        <p:spPr/>
        <p:txBody>
          <a:bodyPr/>
          <a:lstStyle/>
          <a:p>
            <a:fld id="{B4CF2ABA-349D-4F59-B294-EC83597431B9}" type="datetimeFigureOut">
              <a:rPr lang="es-CO" smtClean="0"/>
              <a:pPr/>
              <a:t>26/04/2013</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FE198249-8720-4F56-A202-452FB4AC91A7}" type="slidenum">
              <a:rPr lang="es-CO" smtClean="0"/>
              <a:pPr/>
              <a:t>‹Nº›</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7" name="6 Marcador de fecha"/>
          <p:cNvSpPr>
            <a:spLocks noGrp="1"/>
          </p:cNvSpPr>
          <p:nvPr>
            <p:ph type="dt" sz="half" idx="10"/>
          </p:nvPr>
        </p:nvSpPr>
        <p:spPr/>
        <p:txBody>
          <a:bodyPr/>
          <a:lstStyle/>
          <a:p>
            <a:fld id="{B4CF2ABA-349D-4F59-B294-EC83597431B9}" type="datetimeFigureOut">
              <a:rPr lang="es-CO" smtClean="0"/>
              <a:pPr/>
              <a:t>26/04/2013</a:t>
            </a:fld>
            <a:endParaRPr lang="es-CO"/>
          </a:p>
        </p:txBody>
      </p:sp>
      <p:sp>
        <p:nvSpPr>
          <p:cNvPr id="8" name="7 Marcador de pie de página"/>
          <p:cNvSpPr>
            <a:spLocks noGrp="1"/>
          </p:cNvSpPr>
          <p:nvPr>
            <p:ph type="ftr" sz="quarter" idx="11"/>
          </p:nvPr>
        </p:nvSpPr>
        <p:spPr/>
        <p:txBody>
          <a:bodyPr/>
          <a:lstStyle/>
          <a:p>
            <a:endParaRPr lang="es-CO"/>
          </a:p>
        </p:txBody>
      </p:sp>
      <p:sp>
        <p:nvSpPr>
          <p:cNvPr id="9" name="8 Marcador de número de diapositiva"/>
          <p:cNvSpPr>
            <a:spLocks noGrp="1"/>
          </p:cNvSpPr>
          <p:nvPr>
            <p:ph type="sldNum" sz="quarter" idx="12"/>
          </p:nvPr>
        </p:nvSpPr>
        <p:spPr/>
        <p:txBody>
          <a:bodyPr/>
          <a:lstStyle/>
          <a:p>
            <a:fld id="{FE198249-8720-4F56-A202-452FB4AC91A7}" type="slidenum">
              <a:rPr lang="es-CO" smtClean="0"/>
              <a:pPr/>
              <a:t>‹Nº›</a:t>
            </a:fld>
            <a:endParaRPr lang="es-CO"/>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fecha"/>
          <p:cNvSpPr>
            <a:spLocks noGrp="1"/>
          </p:cNvSpPr>
          <p:nvPr>
            <p:ph type="dt" sz="half" idx="10"/>
          </p:nvPr>
        </p:nvSpPr>
        <p:spPr/>
        <p:txBody>
          <a:bodyPr/>
          <a:lstStyle/>
          <a:p>
            <a:fld id="{B4CF2ABA-349D-4F59-B294-EC83597431B9}" type="datetimeFigureOut">
              <a:rPr lang="es-CO" smtClean="0"/>
              <a:pPr/>
              <a:t>26/04/2013</a:t>
            </a:fld>
            <a:endParaRPr lang="es-CO"/>
          </a:p>
        </p:txBody>
      </p:sp>
      <p:sp>
        <p:nvSpPr>
          <p:cNvPr id="4" name="3 Marcador de pie de página"/>
          <p:cNvSpPr>
            <a:spLocks noGrp="1"/>
          </p:cNvSpPr>
          <p:nvPr>
            <p:ph type="ftr" sz="quarter" idx="11"/>
          </p:nvPr>
        </p:nvSpPr>
        <p:spPr/>
        <p:txBody>
          <a:bodyPr/>
          <a:lstStyle/>
          <a:p>
            <a:endParaRPr lang="es-CO"/>
          </a:p>
        </p:txBody>
      </p:sp>
      <p:sp>
        <p:nvSpPr>
          <p:cNvPr id="5" name="4 Marcador de número de diapositiva"/>
          <p:cNvSpPr>
            <a:spLocks noGrp="1"/>
          </p:cNvSpPr>
          <p:nvPr>
            <p:ph type="sldNum" sz="quarter" idx="12"/>
          </p:nvPr>
        </p:nvSpPr>
        <p:spPr/>
        <p:txBody>
          <a:bodyPr/>
          <a:lstStyle/>
          <a:p>
            <a:fld id="{FE198249-8720-4F56-A202-452FB4AC91A7}" type="slidenum">
              <a:rPr lang="es-CO" smtClean="0"/>
              <a:pPr/>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B4CF2ABA-349D-4F59-B294-EC83597431B9}" type="datetimeFigureOut">
              <a:rPr lang="es-CO" smtClean="0"/>
              <a:pPr/>
              <a:t>26/04/2013</a:t>
            </a:fld>
            <a:endParaRPr lang="es-CO"/>
          </a:p>
        </p:txBody>
      </p:sp>
      <p:sp>
        <p:nvSpPr>
          <p:cNvPr id="3" name="2 Marcador de pie de página"/>
          <p:cNvSpPr>
            <a:spLocks noGrp="1"/>
          </p:cNvSpPr>
          <p:nvPr>
            <p:ph type="ftr" sz="quarter" idx="11"/>
          </p:nvPr>
        </p:nvSpPr>
        <p:spPr/>
        <p:txBody>
          <a:bodyPr/>
          <a:lstStyle/>
          <a:p>
            <a:endParaRPr lang="es-CO"/>
          </a:p>
        </p:txBody>
      </p:sp>
      <p:sp>
        <p:nvSpPr>
          <p:cNvPr id="4" name="3 Marcador de número de diapositiva"/>
          <p:cNvSpPr>
            <a:spLocks noGrp="1"/>
          </p:cNvSpPr>
          <p:nvPr>
            <p:ph type="sldNum" sz="quarter" idx="12"/>
          </p:nvPr>
        </p:nvSpPr>
        <p:spPr/>
        <p:txBody>
          <a:bodyPr/>
          <a:lstStyle/>
          <a:p>
            <a:fld id="{FE198249-8720-4F56-A202-452FB4AC91A7}" type="slidenum">
              <a:rPr lang="es-CO" smtClean="0"/>
              <a:pPr/>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CO"/>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B4CF2ABA-349D-4F59-B294-EC83597431B9}" type="datetimeFigureOut">
              <a:rPr lang="es-CO" smtClean="0"/>
              <a:pPr/>
              <a:t>26/04/2013</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FE198249-8720-4F56-A202-452FB4AC91A7}" type="slidenum">
              <a:rPr lang="es-CO" smtClean="0"/>
              <a:pPr/>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CO"/>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O"/>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B4CF2ABA-349D-4F59-B294-EC83597431B9}" type="datetimeFigureOut">
              <a:rPr lang="es-CO" smtClean="0"/>
              <a:pPr/>
              <a:t>26/04/2013</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FE198249-8720-4F56-A202-452FB4AC91A7}" type="slidenum">
              <a:rPr lang="es-CO" smtClean="0"/>
              <a:pPr/>
              <a:t>‹Nº›</a:t>
            </a:fld>
            <a:endParaRPr lang="es-CO"/>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CF2ABA-349D-4F59-B294-EC83597431B9}" type="datetimeFigureOut">
              <a:rPr lang="es-CO" smtClean="0"/>
              <a:pPr/>
              <a:t>26/04/2013</a:t>
            </a:fld>
            <a:endParaRPr lang="es-CO"/>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O"/>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E198249-8720-4F56-A202-452FB4AC91A7}" type="slidenum">
              <a:rPr lang="es-CO" smtClean="0"/>
              <a:pPr/>
              <a:t>‹Nº›</a:t>
            </a:fld>
            <a:endParaRPr lang="es-CO"/>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slide" Target="slide2.xml"/><Relationship Id="rId1" Type="http://schemas.openxmlformats.org/officeDocument/2006/relationships/slideLayout" Target="../slideLayouts/slideLayout1.xml"/><Relationship Id="rId5" Type="http://schemas.openxmlformats.org/officeDocument/2006/relationships/slide" Target="slide5.xml"/><Relationship Id="rId4" Type="http://schemas.openxmlformats.org/officeDocument/2006/relationships/slide" Target="slide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slide" Target="slide5.xml"/><Relationship Id="rId1" Type="http://schemas.openxmlformats.org/officeDocument/2006/relationships/slideLayout" Target="../slideLayouts/slideLayout2.xml"/><Relationship Id="rId5" Type="http://schemas.openxmlformats.org/officeDocument/2006/relationships/slide" Target="slide1.xml"/><Relationship Id="rId4" Type="http://schemas.openxmlformats.org/officeDocument/2006/relationships/slide" Target="slide7.xml"/></Relationships>
</file>

<file path=ppt/slides/_rels/slide3.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slide" Target="slide1.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Llamada de flecha hacia abajo"/>
          <p:cNvSpPr/>
          <p:nvPr/>
        </p:nvSpPr>
        <p:spPr>
          <a:xfrm>
            <a:off x="2857488" y="428604"/>
            <a:ext cx="3071834" cy="1500198"/>
          </a:xfrm>
          <a:prstGeom prst="downArrowCallout">
            <a:avLst>
              <a:gd name="adj1" fmla="val 27495"/>
              <a:gd name="adj2" fmla="val 34377"/>
              <a:gd name="adj3" fmla="val 25000"/>
              <a:gd name="adj4" fmla="val 57475"/>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CO" dirty="0" smtClean="0">
                <a:hlinkClick r:id="rId2" action="ppaction://hlinksldjump"/>
              </a:rPr>
              <a:t>PLAN MAESTRO DE PRODUCCION </a:t>
            </a:r>
            <a:endParaRPr lang="es-CO" dirty="0"/>
          </a:p>
        </p:txBody>
      </p:sp>
      <p:sp>
        <p:nvSpPr>
          <p:cNvPr id="1026" name="AutoShape 2"/>
          <p:cNvSpPr>
            <a:spLocks noChangeArrowheads="1"/>
          </p:cNvSpPr>
          <p:nvPr/>
        </p:nvSpPr>
        <p:spPr bwMode="auto">
          <a:xfrm>
            <a:off x="1785918" y="2000240"/>
            <a:ext cx="5175250" cy="1285884"/>
          </a:xfrm>
          <a:prstGeom prst="flowChartProcess">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ts val="1000"/>
              </a:spcAft>
              <a:buClrTx/>
              <a:buSzTx/>
              <a:buFontTx/>
              <a:buNone/>
              <a:tabLst/>
            </a:pPr>
            <a:r>
              <a:rPr lang="es-CO" sz="1600" dirty="0">
                <a:solidFill>
                  <a:srgbClr val="000000"/>
                </a:solidFill>
                <a:latin typeface="Arial" pitchFamily="34" charset="0"/>
                <a:cs typeface="Arial" pitchFamily="34" charset="0"/>
              </a:rPr>
              <a:t>E</a:t>
            </a:r>
            <a:r>
              <a:rPr kumimoji="0" lang="es-CO" sz="1600" b="0" i="0" u="none" strike="noStrike" cap="none" normalizeH="0" baseline="0" dirty="0" smtClean="0">
                <a:ln>
                  <a:noFill/>
                </a:ln>
                <a:solidFill>
                  <a:srgbClr val="000000"/>
                </a:solidFill>
                <a:effectLst/>
                <a:latin typeface="Arial" pitchFamily="34" charset="0"/>
                <a:cs typeface="Arial" pitchFamily="34" charset="0"/>
              </a:rPr>
              <a:t>l plan maestro de producción se utiliza para planificar partes o productos que tienen una gran influencia en los beneficios de la empresa o que asumen recursos críticos y que, por tanto, deben planificarse con especial atención.</a:t>
            </a:r>
            <a:endParaRPr kumimoji="0" lang="es-CO" sz="1600" b="0" i="0" u="none" strike="noStrike" cap="none" normalizeH="0" baseline="0" dirty="0" smtClean="0">
              <a:ln>
                <a:noFill/>
              </a:ln>
              <a:solidFill>
                <a:schemeClr val="tx1"/>
              </a:solidFill>
              <a:effectLst/>
              <a:latin typeface="Arial" pitchFamily="34" charset="0"/>
              <a:cs typeface="Arial" pitchFamily="34" charset="0"/>
            </a:endParaRPr>
          </a:p>
        </p:txBody>
      </p:sp>
      <p:sp>
        <p:nvSpPr>
          <p:cNvPr id="7" name="6 Proceso"/>
          <p:cNvSpPr/>
          <p:nvPr/>
        </p:nvSpPr>
        <p:spPr>
          <a:xfrm>
            <a:off x="714348" y="3571876"/>
            <a:ext cx="7500990" cy="1928826"/>
          </a:xfrm>
          <a:prstGeom prst="flowChartProcess">
            <a:avLst/>
          </a:prstGeom>
        </p:spPr>
        <p:style>
          <a:lnRef idx="2">
            <a:schemeClr val="dk1"/>
          </a:lnRef>
          <a:fillRef idx="1">
            <a:schemeClr val="lt1"/>
          </a:fillRef>
          <a:effectRef idx="0">
            <a:schemeClr val="dk1"/>
          </a:effectRef>
          <a:fontRef idx="minor">
            <a:schemeClr val="dk1"/>
          </a:fontRef>
        </p:style>
        <p:txBody>
          <a:bodyPr rtlCol="0" anchor="ctr"/>
          <a:lstStyle/>
          <a:p>
            <a:pPr algn="just"/>
            <a:r>
              <a:rPr lang="es-CO" dirty="0"/>
              <a:t>Es importante poder ajustar el plan maestro en el nivel de la parte crítica antes de tener que planificar y aprovisionar los conjuntos y piezas compradas secundarios. Esto significa que todas las modificaciones efectuadas en las piezas principales no afectan de inmediato a las partes inferiores, lo que evita trastornos innecesarios en los procesos de fabricación y aprovisionamiento.</a:t>
            </a:r>
          </a:p>
        </p:txBody>
      </p:sp>
      <p:sp>
        <p:nvSpPr>
          <p:cNvPr id="8" name="7 Flecha derecha">
            <a:hlinkClick r:id="rId3" action="ppaction://hlinksldjump"/>
          </p:cNvPr>
          <p:cNvSpPr/>
          <p:nvPr/>
        </p:nvSpPr>
        <p:spPr>
          <a:xfrm>
            <a:off x="7858148" y="214290"/>
            <a:ext cx="857256" cy="500066"/>
          </a:xfrm>
          <a:prstGeom prst="rightArrow">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CO" dirty="0" smtClean="0">
                <a:hlinkClick r:id="rId3" action="ppaction://hlinksldjump"/>
              </a:rPr>
              <a:t>MPR</a:t>
            </a:r>
            <a:endParaRPr lang="es-CO" dirty="0"/>
          </a:p>
        </p:txBody>
      </p:sp>
      <p:sp>
        <p:nvSpPr>
          <p:cNvPr id="10" name="9 Flecha derecha"/>
          <p:cNvSpPr/>
          <p:nvPr/>
        </p:nvSpPr>
        <p:spPr>
          <a:xfrm>
            <a:off x="7858148" y="1714488"/>
            <a:ext cx="857256" cy="500066"/>
          </a:xfrm>
          <a:prstGeom prst="rightArrow">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CO" dirty="0" smtClean="0">
                <a:hlinkClick r:id="rId4" action="ppaction://hlinksldjump"/>
              </a:rPr>
              <a:t>MPS</a:t>
            </a:r>
            <a:endParaRPr lang="es-CO" dirty="0"/>
          </a:p>
        </p:txBody>
      </p:sp>
      <p:sp>
        <p:nvSpPr>
          <p:cNvPr id="11" name="10 Flecha derecha"/>
          <p:cNvSpPr/>
          <p:nvPr/>
        </p:nvSpPr>
        <p:spPr>
          <a:xfrm>
            <a:off x="7858148" y="1000108"/>
            <a:ext cx="857256" cy="500066"/>
          </a:xfrm>
          <a:prstGeom prst="rightArrow">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CO" dirty="0" smtClean="0">
                <a:hlinkClick r:id="rId5" action="ppaction://hlinksldjump"/>
              </a:rPr>
              <a:t>SAP</a:t>
            </a:r>
            <a:endParaRPr lang="es-CO"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1714488"/>
            <a:ext cx="8229600" cy="4643470"/>
          </a:xfrm>
        </p:spPr>
        <p:txBody>
          <a:bodyPr>
            <a:normAutofit/>
          </a:bodyPr>
          <a:lstStyle/>
          <a:p>
            <a:r>
              <a:rPr lang="es-CO" sz="2400" b="1" dirty="0" smtClean="0">
                <a:latin typeface="Arial" pitchFamily="34" charset="0"/>
                <a:cs typeface="Arial" pitchFamily="34" charset="0"/>
              </a:rPr>
              <a:t>(TDCS) </a:t>
            </a:r>
            <a:r>
              <a:rPr lang="es-CO" sz="2400" b="1" dirty="0" err="1" smtClean="0">
                <a:latin typeface="Arial" pitchFamily="34" charset="0"/>
                <a:cs typeface="Arial" pitchFamily="34" charset="0"/>
              </a:rPr>
              <a:t>Tray</a:t>
            </a:r>
            <a:r>
              <a:rPr lang="es-CO" sz="2400" b="1" dirty="0" smtClean="0">
                <a:latin typeface="Arial" pitchFamily="34" charset="0"/>
                <a:cs typeface="Arial" pitchFamily="34" charset="0"/>
              </a:rPr>
              <a:t> </a:t>
            </a:r>
            <a:r>
              <a:rPr lang="es-CO" sz="2400" b="1" dirty="0" err="1" smtClean="0">
                <a:latin typeface="Arial" pitchFamily="34" charset="0"/>
                <a:cs typeface="Arial" pitchFamily="34" charset="0"/>
              </a:rPr>
              <a:t>destination</a:t>
            </a:r>
            <a:r>
              <a:rPr lang="es-CO" sz="2400" b="1" dirty="0" smtClean="0">
                <a:latin typeface="Arial" pitchFamily="34" charset="0"/>
                <a:cs typeface="Arial" pitchFamily="34" charset="0"/>
              </a:rPr>
              <a:t> control </a:t>
            </a:r>
            <a:r>
              <a:rPr lang="es-CO" sz="2400" b="1" dirty="0" err="1" smtClean="0">
                <a:latin typeface="Arial" pitchFamily="34" charset="0"/>
                <a:cs typeface="Arial" pitchFamily="34" charset="0"/>
              </a:rPr>
              <a:t>system</a:t>
            </a:r>
            <a:r>
              <a:rPr lang="es-CO" sz="2400" b="1" dirty="0" smtClean="0">
                <a:latin typeface="Arial" pitchFamily="34" charset="0"/>
                <a:cs typeface="Arial" pitchFamily="34" charset="0"/>
              </a:rPr>
              <a:t> / Sistema de control de destino de los cajones: </a:t>
            </a:r>
            <a:r>
              <a:rPr lang="es-CO" sz="2400" dirty="0" smtClean="0">
                <a:latin typeface="Arial" pitchFamily="34" charset="0"/>
                <a:cs typeface="Arial" pitchFamily="34" charset="0"/>
              </a:rPr>
              <a:t>El sistema controla el transporte de los cajones desde una estación de identificación hasta su destino por medio de una identificación. Ésta puede ser un código de barras o un transmisor.</a:t>
            </a:r>
          </a:p>
          <a:p>
            <a:endParaRPr lang="es-CO" sz="2400" dirty="0" smtClean="0">
              <a:latin typeface="Arial" pitchFamily="34" charset="0"/>
              <a:cs typeface="Arial" pitchFamily="34" charset="0"/>
            </a:endParaRPr>
          </a:p>
          <a:p>
            <a:r>
              <a:rPr lang="es-CO" sz="2400" b="1" dirty="0" smtClean="0">
                <a:latin typeface="Arial" pitchFamily="34" charset="0"/>
                <a:cs typeface="Arial" pitchFamily="34" charset="0"/>
              </a:rPr>
              <a:t>(MCS) </a:t>
            </a:r>
            <a:r>
              <a:rPr lang="es-CO" sz="2400" b="1" dirty="0" err="1" smtClean="0">
                <a:latin typeface="Arial" pitchFamily="34" charset="0"/>
                <a:cs typeface="Arial" pitchFamily="34" charset="0"/>
              </a:rPr>
              <a:t>Meat</a:t>
            </a:r>
            <a:r>
              <a:rPr lang="es-CO" sz="2400" b="1" dirty="0" smtClean="0">
                <a:latin typeface="Arial" pitchFamily="34" charset="0"/>
                <a:cs typeface="Arial" pitchFamily="34" charset="0"/>
              </a:rPr>
              <a:t> Mover control </a:t>
            </a:r>
            <a:r>
              <a:rPr lang="es-CO" sz="2400" b="1" dirty="0" err="1" smtClean="0">
                <a:latin typeface="Arial" pitchFamily="34" charset="0"/>
                <a:cs typeface="Arial" pitchFamily="34" charset="0"/>
              </a:rPr>
              <a:t>system</a:t>
            </a:r>
            <a:r>
              <a:rPr lang="es-CO" sz="2400" b="1" dirty="0" smtClean="0">
                <a:latin typeface="Arial" pitchFamily="34" charset="0"/>
                <a:cs typeface="Arial" pitchFamily="34" charset="0"/>
              </a:rPr>
              <a:t> / Sistema de control de las unidades de carga y descarga de almacenes: </a:t>
            </a:r>
            <a:r>
              <a:rPr lang="es-CO" sz="2400" dirty="0" smtClean="0"/>
              <a:t>Avanzado sistema de control para las unidades </a:t>
            </a:r>
            <a:r>
              <a:rPr lang="es-CO" sz="2400" dirty="0" err="1" smtClean="0"/>
              <a:t>Meat</a:t>
            </a:r>
            <a:r>
              <a:rPr lang="es-CO" sz="2400" dirty="0" smtClean="0"/>
              <a:t> </a:t>
            </a:r>
            <a:r>
              <a:rPr lang="es-CO" sz="2400" dirty="0" err="1" smtClean="0"/>
              <a:t>Movers</a:t>
            </a:r>
            <a:r>
              <a:rPr lang="es-CO" sz="2400" dirty="0" smtClean="0"/>
              <a:t> con base en PCs industriales.</a:t>
            </a:r>
            <a:endParaRPr lang="es-CO" sz="2400" b="1" dirty="0" smtClean="0">
              <a:latin typeface="Arial" pitchFamily="34" charset="0"/>
              <a:cs typeface="Arial" pitchFamily="34" charset="0"/>
            </a:endParaRPr>
          </a:p>
          <a:p>
            <a:endParaRPr lang="es-CO" sz="2400" dirty="0" smtClean="0">
              <a:latin typeface="Arial" pitchFamily="34" charset="0"/>
              <a:cs typeface="Arial" pitchFamily="34" charset="0"/>
            </a:endParaRPr>
          </a:p>
          <a:p>
            <a:endParaRPr lang="es-CO" dirty="0" smtClean="0"/>
          </a:p>
          <a:p>
            <a:endParaRPr lang="es-CO" dirty="0" smtClean="0"/>
          </a:p>
          <a:p>
            <a:endParaRPr lang="es-CO" dirty="0" smtClean="0"/>
          </a:p>
          <a:p>
            <a:endParaRPr lang="es-CO" b="1" dirty="0" smtClean="0"/>
          </a:p>
          <a:p>
            <a:endParaRPr lang="es-CO" b="1" dirty="0" smtClean="0"/>
          </a:p>
          <a:p>
            <a:endParaRPr lang="es-CO" dirty="0" smtClean="0"/>
          </a:p>
          <a:p>
            <a:endParaRPr lang="es-CO" dirty="0" smtClean="0"/>
          </a:p>
          <a:p>
            <a:endParaRPr lang="es-CO" dirty="0" smtClean="0"/>
          </a:p>
          <a:p>
            <a:endParaRPr lang="es-CO" b="1" dirty="0" smtClean="0"/>
          </a:p>
          <a:p>
            <a:endParaRPr lang="es-CO" b="1" dirty="0" smtClean="0"/>
          </a:p>
          <a:p>
            <a:endParaRPr lang="es-CO" b="1" dirty="0" smtClean="0"/>
          </a:p>
          <a:p>
            <a:endParaRPr lang="es-CO" b="1" dirty="0" smtClean="0"/>
          </a:p>
          <a:p>
            <a:endParaRPr lang="es-CO" dirty="0"/>
          </a:p>
        </p:txBody>
      </p:sp>
      <p:sp>
        <p:nvSpPr>
          <p:cNvPr id="4" name="1 Título"/>
          <p:cNvSpPr>
            <a:spLocks noGrp="1"/>
          </p:cNvSpPr>
          <p:nvPr>
            <p:ph type="title"/>
          </p:nvPr>
        </p:nvSpPr>
        <p:spPr>
          <a:xfrm>
            <a:off x="457200" y="274638"/>
            <a:ext cx="8229600" cy="1143000"/>
          </a:xfrm>
        </p:spPr>
        <p:txBody>
          <a:bodyPr/>
          <a:lstStyle/>
          <a:p>
            <a:r>
              <a:rPr lang="es-CO" dirty="0" smtClean="0"/>
              <a:t>Glosario	</a:t>
            </a:r>
            <a:endParaRPr lang="es-CO"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1785926"/>
            <a:ext cx="8229600" cy="4340237"/>
          </a:xfrm>
        </p:spPr>
        <p:txBody>
          <a:bodyPr/>
          <a:lstStyle/>
          <a:p>
            <a:endParaRPr lang="es-CO" sz="2400" dirty="0" smtClean="0">
              <a:latin typeface="Arial" pitchFamily="34" charset="0"/>
              <a:cs typeface="Arial" pitchFamily="34" charset="0"/>
            </a:endParaRPr>
          </a:p>
          <a:p>
            <a:r>
              <a:rPr lang="es-CO" sz="2400" dirty="0" smtClean="0">
                <a:latin typeface="Arial" pitchFamily="34" charset="0"/>
                <a:cs typeface="Arial" pitchFamily="34" charset="0"/>
              </a:rPr>
              <a:t>(</a:t>
            </a:r>
            <a:r>
              <a:rPr lang="es-CO" sz="2400" b="1" dirty="0" smtClean="0">
                <a:latin typeface="Arial" pitchFamily="34" charset="0"/>
                <a:cs typeface="Arial" pitchFamily="34" charset="0"/>
              </a:rPr>
              <a:t>LCS) Line control </a:t>
            </a:r>
            <a:r>
              <a:rPr lang="es-CO" sz="2400" b="1" dirty="0" err="1" smtClean="0">
                <a:latin typeface="Arial" pitchFamily="34" charset="0"/>
                <a:cs typeface="Arial" pitchFamily="34" charset="0"/>
              </a:rPr>
              <a:t>system</a:t>
            </a:r>
            <a:r>
              <a:rPr lang="es-CO" sz="2400" b="1" dirty="0" smtClean="0">
                <a:latin typeface="Arial" pitchFamily="34" charset="0"/>
                <a:cs typeface="Arial" pitchFamily="34" charset="0"/>
              </a:rPr>
              <a:t> /  Sistema de control de la </a:t>
            </a:r>
            <a:r>
              <a:rPr lang="es-CO" sz="2400" b="1" dirty="0" err="1" smtClean="0">
                <a:latin typeface="Arial" pitchFamily="34" charset="0"/>
                <a:cs typeface="Arial" pitchFamily="34" charset="0"/>
              </a:rPr>
              <a:t>línea:</a:t>
            </a:r>
            <a:r>
              <a:rPr lang="es-CO" sz="2400" dirty="0" err="1" smtClean="0">
                <a:latin typeface="Arial" pitchFamily="34" charset="0"/>
                <a:cs typeface="Arial" pitchFamily="34" charset="0"/>
              </a:rPr>
              <a:t>El</a:t>
            </a:r>
            <a:r>
              <a:rPr lang="es-CO" sz="2400" dirty="0" smtClean="0">
                <a:latin typeface="Arial" pitchFamily="34" charset="0"/>
                <a:cs typeface="Arial" pitchFamily="34" charset="0"/>
              </a:rPr>
              <a:t> más bajo nivel de control por medio de un PLC: Sistema de control lógico programable.</a:t>
            </a:r>
          </a:p>
          <a:p>
            <a:pPr>
              <a:buNone/>
            </a:pPr>
            <a:endParaRPr lang="es-CO" sz="2400" dirty="0" smtClean="0">
              <a:latin typeface="Arial" pitchFamily="34" charset="0"/>
              <a:cs typeface="Arial" pitchFamily="34" charset="0"/>
            </a:endParaRPr>
          </a:p>
          <a:p>
            <a:pPr>
              <a:buNone/>
            </a:pPr>
            <a:r>
              <a:rPr lang="es-CO" sz="2400" dirty="0" smtClean="0">
                <a:latin typeface="Arial" pitchFamily="34" charset="0"/>
                <a:cs typeface="Arial" pitchFamily="34" charset="0"/>
              </a:rPr>
              <a:t>    Las instalaciones son construidas, en la medida de lo posible, a partir de elementos estandarizados. Las funciones son definidas sobre la base de la ingeniería mecánica, el hardware y el software.</a:t>
            </a:r>
          </a:p>
          <a:p>
            <a:endParaRPr lang="es-CO" b="1" dirty="0" smtClean="0"/>
          </a:p>
          <a:p>
            <a:endParaRPr lang="es-CO" b="1" dirty="0" smtClean="0"/>
          </a:p>
          <a:p>
            <a:endParaRPr lang="es-CO" b="1" dirty="0" smtClean="0"/>
          </a:p>
        </p:txBody>
      </p:sp>
      <p:sp>
        <p:nvSpPr>
          <p:cNvPr id="4" name="1 Título"/>
          <p:cNvSpPr>
            <a:spLocks noGrp="1"/>
          </p:cNvSpPr>
          <p:nvPr>
            <p:ph type="title"/>
          </p:nvPr>
        </p:nvSpPr>
        <p:spPr>
          <a:xfrm>
            <a:off x="457200" y="274638"/>
            <a:ext cx="8229600" cy="1143000"/>
          </a:xfrm>
        </p:spPr>
        <p:txBody>
          <a:bodyPr/>
          <a:lstStyle/>
          <a:p>
            <a:r>
              <a:rPr lang="es-CO" dirty="0" smtClean="0"/>
              <a:t>Glosario	</a:t>
            </a:r>
            <a:endParaRPr lang="es-CO"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Proceso"/>
          <p:cNvSpPr/>
          <p:nvPr/>
        </p:nvSpPr>
        <p:spPr>
          <a:xfrm>
            <a:off x="2071670" y="785794"/>
            <a:ext cx="5214974" cy="1571636"/>
          </a:xfrm>
          <a:prstGeom prst="flowChartProcess">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CO" dirty="0">
                <a:hlinkClick r:id="rId2" action="ppaction://hlinksldjump"/>
              </a:rPr>
              <a:t>El sistema </a:t>
            </a:r>
            <a:r>
              <a:rPr lang="es-CO" b="1" dirty="0">
                <a:hlinkClick r:id="rId2" action="ppaction://hlinksldjump"/>
              </a:rPr>
              <a:t>SAP</a:t>
            </a:r>
            <a:r>
              <a:rPr lang="es-CO" dirty="0">
                <a:hlinkClick r:id="rId2" action="ppaction://hlinksldjump"/>
              </a:rPr>
              <a:t> soporta una serie de funciones de </a:t>
            </a:r>
            <a:r>
              <a:rPr lang="es-CO" b="1" dirty="0">
                <a:hlinkClick r:id="rId2" action="ppaction://hlinksldjump"/>
              </a:rPr>
              <a:t>MPS</a:t>
            </a:r>
            <a:r>
              <a:rPr lang="es-CO" dirty="0">
                <a:hlinkClick r:id="rId2" action="ppaction://hlinksldjump"/>
              </a:rPr>
              <a:t> para poder planificar piezas principales con mucha atención y, por tanto, de una manera precisa.</a:t>
            </a:r>
            <a:endParaRPr lang="es-CO" dirty="0"/>
          </a:p>
        </p:txBody>
      </p:sp>
      <p:sp>
        <p:nvSpPr>
          <p:cNvPr id="2050" name="1 Proceso"/>
          <p:cNvSpPr>
            <a:spLocks noChangeArrowheads="1"/>
          </p:cNvSpPr>
          <p:nvPr/>
        </p:nvSpPr>
        <p:spPr bwMode="auto">
          <a:xfrm rot="10800000" flipV="1">
            <a:off x="571472" y="2500306"/>
            <a:ext cx="3429025" cy="2786081"/>
          </a:xfrm>
          <a:prstGeom prst="flowChartProcess">
            <a:avLst/>
          </a:prstGeom>
          <a:ln>
            <a:headEnd/>
            <a:tailEnd/>
          </a:ln>
        </p:spPr>
        <p:style>
          <a:lnRef idx="2">
            <a:schemeClr val="dk1"/>
          </a:lnRef>
          <a:fillRef idx="1">
            <a:schemeClr val="lt1"/>
          </a:fillRef>
          <a:effectRef idx="0">
            <a:schemeClr val="dk1"/>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pitchFamily="34" charset="0"/>
                <a:cs typeface="Arial" pitchFamily="34" charset="0"/>
                <a:hlinkClick r:id="rId3" action="ppaction://hlinksldjump"/>
              </a:rPr>
              <a:t>El MRP</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pitchFamily="34" charset="0"/>
                <a:cs typeface="Arial" pitchFamily="34" charset="0"/>
                <a:hlinkClick r:id="rId3" action="ppaction://hlinksldjump"/>
              </a:rPr>
              <a:t>(MATERIAL REQUERIMENT PLANNING)</a:t>
            </a:r>
          </a:p>
          <a:p>
            <a:pPr marL="0" marR="0" lvl="0" indent="0" algn="ctr" defTabSz="914400" rtl="0" eaLnBrk="1" fontAlgn="base" latinLnBrk="0" hangingPunct="1">
              <a:lnSpc>
                <a:spcPct val="100000"/>
              </a:lnSpc>
              <a:spcBef>
                <a:spcPct val="0"/>
              </a:spcBef>
              <a:spcAft>
                <a:spcPts val="1000"/>
              </a:spcAft>
              <a:buClrTx/>
              <a:buSzTx/>
              <a:buFontTx/>
              <a:buNone/>
              <a:tabLst/>
            </a:pPr>
            <a:r>
              <a:rPr kumimoji="0" lang="es-CO" sz="1400" b="0" i="0" u="none" strike="noStrike" cap="none" normalizeH="0" baseline="0" dirty="0" smtClean="0">
                <a:ln>
                  <a:noFill/>
                </a:ln>
                <a:solidFill>
                  <a:schemeClr val="tx1"/>
                </a:solidFill>
                <a:effectLst/>
                <a:latin typeface="Arial" pitchFamily="34" charset="0"/>
                <a:cs typeface="Arial" pitchFamily="34" charset="0"/>
                <a:hlinkClick r:id="rId3" action="ppaction://hlinksldjump"/>
              </a:rPr>
              <a:t>PLANEACIÓN DE LOS REQUERIMIENTOS DE MATERIALES</a:t>
            </a:r>
            <a:endParaRPr kumimoji="0" lang="es-CO"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s-CO"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051" name="13 Proceso"/>
          <p:cNvSpPr>
            <a:spLocks noChangeArrowheads="1"/>
          </p:cNvSpPr>
          <p:nvPr/>
        </p:nvSpPr>
        <p:spPr bwMode="auto">
          <a:xfrm>
            <a:off x="5143504" y="2643182"/>
            <a:ext cx="3409956" cy="2857520"/>
          </a:xfrm>
          <a:prstGeom prst="flowChartProcess">
            <a:avLst/>
          </a:prstGeom>
          <a:ln>
            <a:headEnd/>
            <a:tailEnd/>
          </a:ln>
        </p:spPr>
        <p:style>
          <a:lnRef idx="2">
            <a:schemeClr val="dk1"/>
          </a:lnRef>
          <a:fillRef idx="1">
            <a:schemeClr val="lt1"/>
          </a:fillRef>
          <a:effectRef idx="0">
            <a:schemeClr val="dk1"/>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1600" b="0" i="0" u="none" strike="noStrike" cap="none" normalizeH="0" baseline="0" dirty="0" smtClean="0">
                <a:ln>
                  <a:noFill/>
                </a:ln>
                <a:solidFill>
                  <a:schemeClr val="tx1"/>
                </a:solidFill>
                <a:effectLst/>
                <a:latin typeface="Arial" pitchFamily="34" charset="0"/>
                <a:cs typeface="Arial" pitchFamily="34" charset="0"/>
                <a:hlinkClick r:id="rId4" action="ppaction://hlinksldjump"/>
              </a:rPr>
              <a:t>MPS</a:t>
            </a:r>
          </a:p>
          <a:p>
            <a:pPr marL="0" marR="0" lvl="0" indent="0" algn="ctr" defTabSz="914400" rtl="0" eaLnBrk="1" fontAlgn="base" latinLnBrk="0" hangingPunct="1">
              <a:lnSpc>
                <a:spcPct val="100000"/>
              </a:lnSpc>
              <a:spcBef>
                <a:spcPct val="0"/>
              </a:spcBef>
              <a:spcAft>
                <a:spcPct val="0"/>
              </a:spcAft>
              <a:buClrTx/>
              <a:buSzTx/>
              <a:buFontTx/>
              <a:buNone/>
              <a:tabLst/>
            </a:pPr>
            <a:r>
              <a:rPr kumimoji="0" lang="es-ES" sz="1600" b="0" i="0" u="none" strike="noStrike" cap="none" normalizeH="0" baseline="0" dirty="0" smtClean="0">
                <a:ln>
                  <a:noFill/>
                </a:ln>
                <a:solidFill>
                  <a:schemeClr val="tx1"/>
                </a:solidFill>
                <a:effectLst/>
                <a:latin typeface="Arial" pitchFamily="34" charset="0"/>
                <a:cs typeface="Arial" pitchFamily="34" charset="0"/>
                <a:hlinkClick r:id="rId4" action="ppaction://hlinksldjump"/>
              </a:rPr>
              <a:t>(MASTER PRODUCTION SCHEDULING)</a:t>
            </a:r>
          </a:p>
          <a:p>
            <a:pPr marL="0" marR="0" lvl="0" indent="0" algn="ctr" defTabSz="914400" rtl="0" eaLnBrk="1" fontAlgn="base" latinLnBrk="0" hangingPunct="1">
              <a:lnSpc>
                <a:spcPct val="100000"/>
              </a:lnSpc>
              <a:spcBef>
                <a:spcPct val="0"/>
              </a:spcBef>
              <a:spcAft>
                <a:spcPct val="0"/>
              </a:spcAft>
              <a:buClrTx/>
              <a:buSzTx/>
              <a:buFontTx/>
              <a:buNone/>
              <a:tabLst/>
            </a:pPr>
            <a:r>
              <a:rPr kumimoji="0" lang="es-ES" sz="1600" b="0" i="0" u="none" strike="noStrike" cap="none" normalizeH="0" baseline="0" dirty="0" smtClean="0">
                <a:ln>
                  <a:noFill/>
                </a:ln>
                <a:solidFill>
                  <a:schemeClr val="tx1"/>
                </a:solidFill>
                <a:effectLst/>
                <a:latin typeface="Arial" pitchFamily="34" charset="0"/>
                <a:cs typeface="Arial" pitchFamily="34" charset="0"/>
                <a:hlinkClick r:id="rId4" action="ppaction://hlinksldjump"/>
              </a:rPr>
              <a:t>PLAN MAESTRO DE PRUDUCCIÓN</a:t>
            </a:r>
            <a:endParaRPr kumimoji="0" lang="es-CO" sz="1600" b="0" i="0" u="none" strike="noStrike" cap="none" normalizeH="0" baseline="0" dirty="0" smtClean="0">
              <a:ln>
                <a:noFill/>
              </a:ln>
              <a:solidFill>
                <a:schemeClr val="tx1"/>
              </a:solidFill>
              <a:effectLst/>
              <a:latin typeface="Arial" pitchFamily="34" charset="0"/>
              <a:cs typeface="Arial" pitchFamily="34" charset="0"/>
            </a:endParaRPr>
          </a:p>
        </p:txBody>
      </p:sp>
      <p:sp>
        <p:nvSpPr>
          <p:cNvPr id="8" name="7 Proceso"/>
          <p:cNvSpPr/>
          <p:nvPr/>
        </p:nvSpPr>
        <p:spPr>
          <a:xfrm>
            <a:off x="2714612" y="4429132"/>
            <a:ext cx="2857520" cy="2071678"/>
          </a:xfrm>
          <a:prstGeom prst="flowChartProcess">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CO" dirty="0"/>
              <a:t>SAP proviene de: Sistemas, Aplicaciones y Productos en Procesamiento de datos.</a:t>
            </a:r>
          </a:p>
        </p:txBody>
      </p:sp>
      <p:sp>
        <p:nvSpPr>
          <p:cNvPr id="9" name="8 Flecha derecha">
            <a:hlinkClick r:id="rId5" action="ppaction://hlinksldjump"/>
          </p:cNvPr>
          <p:cNvSpPr/>
          <p:nvPr/>
        </p:nvSpPr>
        <p:spPr>
          <a:xfrm>
            <a:off x="8286776" y="5857892"/>
            <a:ext cx="571504" cy="357190"/>
          </a:xfrm>
          <a:prstGeom prst="rightArrow">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s-CO"/>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Proceso"/>
          <p:cNvSpPr/>
          <p:nvPr/>
        </p:nvSpPr>
        <p:spPr>
          <a:xfrm>
            <a:off x="857224" y="1000108"/>
            <a:ext cx="4143404" cy="5072098"/>
          </a:xfrm>
          <a:prstGeom prst="flowChartProcess">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CO" dirty="0"/>
              <a:t>El MRP es un sistema para planear y programar los requerimientos de los materiales en el tiempo para las operaciones de producción finales que aparecen en el programa maestro de producción. También proporciona resultados, tales como las fechas límite para los componentes, las que posteriormente se utilizan para el control de taller. Una vez que estos productos del MRP están disponibles, permiten calcular los requerimientos de capacidad detallada para los centros de trabajo en el área de producción. </a:t>
            </a:r>
          </a:p>
        </p:txBody>
      </p:sp>
      <p:sp>
        <p:nvSpPr>
          <p:cNvPr id="3074" name="12 Proceso"/>
          <p:cNvSpPr>
            <a:spLocks noChangeArrowheads="1"/>
          </p:cNvSpPr>
          <p:nvPr/>
        </p:nvSpPr>
        <p:spPr bwMode="auto">
          <a:xfrm>
            <a:off x="5929322" y="857232"/>
            <a:ext cx="2524125" cy="2643205"/>
          </a:xfrm>
          <a:prstGeom prst="flowChartProcess">
            <a:avLst/>
          </a:prstGeom>
          <a:ln>
            <a:headEnd/>
            <a:tailEnd/>
          </a:ln>
        </p:spPr>
        <p:style>
          <a:lnRef idx="2">
            <a:schemeClr val="dk1"/>
          </a:lnRef>
          <a:fillRef idx="1">
            <a:schemeClr val="lt1"/>
          </a:fillRef>
          <a:effectRef idx="0">
            <a:schemeClr val="dk1"/>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s-CO" sz="1400" b="0" i="0" u="none" strike="noStrike" cap="none" normalizeH="0" baseline="0" dirty="0" smtClean="0">
                <a:ln>
                  <a:noFill/>
                </a:ln>
                <a:solidFill>
                  <a:schemeClr val="tx1"/>
                </a:solidFill>
                <a:effectLst/>
                <a:latin typeface="Arial" pitchFamily="34" charset="0"/>
                <a:cs typeface="Arial" pitchFamily="34" charset="0"/>
              </a:rPr>
              <a:t>El MPS proporciona la información focal para el sistema MRP, controla las acciones recomendadas por el sistema MRP en el ritmo de adquisición de los materiales y en la integración de los subcomponentes, los que se engranan para cumplir con el programa </a:t>
            </a:r>
            <a:r>
              <a:rPr kumimoji="0" lang="es-CO" sz="1100" b="0" i="0" u="none" strike="noStrike" cap="none" normalizeH="0" baseline="0" dirty="0" smtClean="0">
                <a:ln>
                  <a:noFill/>
                </a:ln>
                <a:solidFill>
                  <a:schemeClr val="tx1"/>
                </a:solidFill>
                <a:effectLst/>
                <a:latin typeface="Calibri" pitchFamily="34" charset="0"/>
                <a:cs typeface="Arial" pitchFamily="34" charset="0"/>
              </a:rPr>
              <a:t>de producción</a:t>
            </a:r>
            <a:endParaRPr kumimoji="0" lang="es-CO"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9" name="8 Llamada de flecha hacia arriba"/>
          <p:cNvSpPr/>
          <p:nvPr/>
        </p:nvSpPr>
        <p:spPr>
          <a:xfrm>
            <a:off x="5643570" y="4000504"/>
            <a:ext cx="3000396" cy="2500330"/>
          </a:xfrm>
          <a:prstGeom prst="upArrowCallou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CO" b="1" dirty="0"/>
              <a:t>CONCEPTO DE MRP </a:t>
            </a:r>
            <a:br>
              <a:rPr lang="es-CO" b="1" dirty="0"/>
            </a:br>
            <a:r>
              <a:rPr lang="es-CO" b="1" dirty="0"/>
              <a:t>(MATERIAL REQUERIMENT PLANNING) </a:t>
            </a:r>
            <a:br>
              <a:rPr lang="es-CO" b="1" dirty="0"/>
            </a:br>
            <a:r>
              <a:rPr lang="es-CO" b="1" dirty="0"/>
              <a:t>PLANEACIÓN DE LOS REQUERIMIENTOS DE MATERIALES </a:t>
            </a:r>
          </a:p>
        </p:txBody>
      </p:sp>
      <p:sp>
        <p:nvSpPr>
          <p:cNvPr id="10" name="9 Flecha derecha">
            <a:hlinkClick r:id="rId2" action="ppaction://hlinksldjump"/>
          </p:cNvPr>
          <p:cNvSpPr/>
          <p:nvPr/>
        </p:nvSpPr>
        <p:spPr>
          <a:xfrm>
            <a:off x="8358214" y="285728"/>
            <a:ext cx="571504" cy="35719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2" descr="http://1.bp.blogspot.com/-wthd0ef0ocs/TdGgmte5aEI/AAAAAAAAACk/DbHtUg1M1oo/s1600/MRP.jpg"/>
          <p:cNvPicPr>
            <a:picLocks noChangeAspect="1" noChangeArrowheads="1"/>
          </p:cNvPicPr>
          <p:nvPr/>
        </p:nvPicPr>
        <p:blipFill>
          <a:blip r:embed="rId2"/>
          <a:srcRect/>
          <a:stretch>
            <a:fillRect/>
          </a:stretch>
        </p:blipFill>
        <p:spPr bwMode="auto">
          <a:xfrm>
            <a:off x="357158" y="1000108"/>
            <a:ext cx="8358246" cy="5429288"/>
          </a:xfrm>
          <a:prstGeom prst="rect">
            <a:avLst/>
          </a:prstGeom>
          <a:noFill/>
        </p:spPr>
      </p:pic>
      <p:sp>
        <p:nvSpPr>
          <p:cNvPr id="5" name="4 Flecha derecha">
            <a:hlinkClick r:id="rId3" action="ppaction://hlinksldjump"/>
          </p:cNvPr>
          <p:cNvSpPr/>
          <p:nvPr/>
        </p:nvSpPr>
        <p:spPr>
          <a:xfrm>
            <a:off x="8286776" y="6286520"/>
            <a:ext cx="571504" cy="35719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Proceso"/>
          <p:cNvSpPr/>
          <p:nvPr/>
        </p:nvSpPr>
        <p:spPr>
          <a:xfrm>
            <a:off x="642910" y="428604"/>
            <a:ext cx="4929222" cy="3786214"/>
          </a:xfrm>
          <a:prstGeom prst="flowChartProcess">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CO" sz="2000" dirty="0"/>
              <a:t>El nombre de SAP proviene de: Sistemas, Aplicaciones y Productos en Procesamiento de datos. EL nombre SAP es al mismo tiempo el nombre de una empresa y el de un sistema informático. Este sistema comprende muchos módulos completamente integrados, que abarca prácticamente todos los aspectos de la administración empresarial. Cada módulo realiza una función diferente, pero esta diseñado para trabajar con otros módulos</a:t>
            </a:r>
            <a:r>
              <a:rPr lang="es-CO" dirty="0"/>
              <a:t>.</a:t>
            </a:r>
          </a:p>
        </p:txBody>
      </p:sp>
      <p:sp>
        <p:nvSpPr>
          <p:cNvPr id="5" name="4 Proceso"/>
          <p:cNvSpPr/>
          <p:nvPr/>
        </p:nvSpPr>
        <p:spPr>
          <a:xfrm>
            <a:off x="4643438" y="4000504"/>
            <a:ext cx="3929090" cy="2643206"/>
          </a:xfrm>
          <a:prstGeom prst="flowChartProcess">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CO" dirty="0"/>
              <a:t> Se constituye con herramientas ideales para cubrir todas las necesidades de la gestión empresarial -sean grandes o pequeñas- en torno a: administración de negocios, sistemas contables, manejo de finanzas, contabilidad, administración de operaciones y planes de mercadotecnia, logística, etc. </a:t>
            </a:r>
          </a:p>
        </p:txBody>
      </p:sp>
      <p:sp>
        <p:nvSpPr>
          <p:cNvPr id="6" name="5 Llamada de flecha a la izquierda"/>
          <p:cNvSpPr/>
          <p:nvPr/>
        </p:nvSpPr>
        <p:spPr>
          <a:xfrm>
            <a:off x="6000760" y="714356"/>
            <a:ext cx="2357454" cy="2357454"/>
          </a:xfrm>
          <a:prstGeom prst="leftArrowCallou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CO" b="1" dirty="0"/>
              <a:t> SAP </a:t>
            </a:r>
            <a:r>
              <a:rPr lang="es-CO" b="1" dirty="0" smtClean="0"/>
              <a:t>: </a:t>
            </a:r>
            <a:r>
              <a:rPr lang="es-CO" b="1" dirty="0"/>
              <a:t>Sistemas, Aplicaciones y Productos en Procesamiento de datos.</a:t>
            </a:r>
          </a:p>
        </p:txBody>
      </p:sp>
      <p:sp>
        <p:nvSpPr>
          <p:cNvPr id="7" name="6 Flecha derecha">
            <a:hlinkClick r:id="rId2" action="ppaction://hlinksldjump"/>
          </p:cNvPr>
          <p:cNvSpPr/>
          <p:nvPr/>
        </p:nvSpPr>
        <p:spPr>
          <a:xfrm>
            <a:off x="8358214" y="285728"/>
            <a:ext cx="571504" cy="35719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6" name="Picture 4" descr="http://t2.gstatic.com/images?q=tbn:ANd9GcT1PCeQClCoy99Q5C7x2mCaeZyTAJ1FMuMQHrVwkSkFJo0BlSmM"/>
          <p:cNvPicPr>
            <a:picLocks noChangeAspect="1" noChangeArrowheads="1"/>
          </p:cNvPicPr>
          <p:nvPr/>
        </p:nvPicPr>
        <p:blipFill>
          <a:blip r:embed="rId2"/>
          <a:srcRect/>
          <a:stretch>
            <a:fillRect/>
          </a:stretch>
        </p:blipFill>
        <p:spPr bwMode="auto">
          <a:xfrm>
            <a:off x="714348" y="857232"/>
            <a:ext cx="7715304" cy="5500726"/>
          </a:xfrm>
          <a:prstGeom prst="rect">
            <a:avLst/>
          </a:prstGeom>
          <a:noFill/>
        </p:spPr>
      </p:pic>
      <p:sp>
        <p:nvSpPr>
          <p:cNvPr id="8" name="7 Flecha derecha">
            <a:hlinkClick r:id="rId3" action="ppaction://hlinksldjump"/>
          </p:cNvPr>
          <p:cNvSpPr/>
          <p:nvPr/>
        </p:nvSpPr>
        <p:spPr>
          <a:xfrm>
            <a:off x="8358214" y="6286520"/>
            <a:ext cx="571504" cy="35719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Proceso"/>
          <p:cNvSpPr/>
          <p:nvPr/>
        </p:nvSpPr>
        <p:spPr>
          <a:xfrm>
            <a:off x="571472" y="928670"/>
            <a:ext cx="3571900" cy="4786346"/>
          </a:xfrm>
          <a:prstGeom prst="flowChartProcess">
            <a:avLst/>
          </a:prstGeom>
        </p:spPr>
        <p:style>
          <a:lnRef idx="2">
            <a:schemeClr val="dk1"/>
          </a:lnRef>
          <a:fillRef idx="1">
            <a:schemeClr val="lt1"/>
          </a:fillRef>
          <a:effectRef idx="0">
            <a:schemeClr val="dk1"/>
          </a:effectRef>
          <a:fontRef idx="minor">
            <a:schemeClr val="dk1"/>
          </a:fontRef>
        </p:style>
        <p:txBody>
          <a:bodyPr rtlCol="0" anchor="ctr"/>
          <a:lstStyle/>
          <a:p>
            <a:pPr algn="just"/>
            <a:r>
              <a:rPr lang="es-CO" sz="2000" dirty="0">
                <a:latin typeface="Arial" pitchFamily="34" charset="0"/>
                <a:cs typeface="Arial" pitchFamily="34" charset="0"/>
              </a:rPr>
              <a:t>Es la programación de las unidades que se han de producir en un determinado periodo de tiempo dentro de un horizonte de planeación. El horizonte de planeación es el tiempo a futuro en el cual se van a producir los artículos, puede ser 3 meses, 6 meses, 1 año. </a:t>
            </a:r>
          </a:p>
        </p:txBody>
      </p:sp>
      <p:sp>
        <p:nvSpPr>
          <p:cNvPr id="3" name="2 Proceso"/>
          <p:cNvSpPr/>
          <p:nvPr/>
        </p:nvSpPr>
        <p:spPr>
          <a:xfrm>
            <a:off x="4572000" y="2714620"/>
            <a:ext cx="4286280" cy="3857652"/>
          </a:xfrm>
          <a:prstGeom prst="flowChartProcess">
            <a:avLst/>
          </a:prstGeom>
        </p:spPr>
        <p:style>
          <a:lnRef idx="2">
            <a:schemeClr val="dk1"/>
          </a:lnRef>
          <a:fillRef idx="1">
            <a:schemeClr val="lt1"/>
          </a:fillRef>
          <a:effectRef idx="0">
            <a:schemeClr val="dk1"/>
          </a:effectRef>
          <a:fontRef idx="minor">
            <a:schemeClr val="dk1"/>
          </a:fontRef>
        </p:style>
        <p:txBody>
          <a:bodyPr rtlCol="0" anchor="ctr"/>
          <a:lstStyle/>
          <a:p>
            <a:pPr algn="just"/>
            <a:r>
              <a:rPr lang="es-CO" dirty="0"/>
              <a:t>El MPS se inicia a partir de los pedidos de los clientes de la empresa o de pronósticos de la demanda anteriores al inicio del MRP; llega a ser un insumo del sistema. </a:t>
            </a:r>
            <a:r>
              <a:rPr lang="es-CO" dirty="0" smtClean="0"/>
              <a:t>El </a:t>
            </a:r>
            <a:r>
              <a:rPr lang="es-CO" dirty="0"/>
              <a:t>MPS proporciona la información focal para el sistema MRP, controla las acciones recomendadas por el sistema MRP en el ritmo de adquisición de los materiales y en la integración de los subcomponentes, los que se engranan para cumplir con el programa de producción del MPS</a:t>
            </a:r>
          </a:p>
        </p:txBody>
      </p:sp>
      <p:sp>
        <p:nvSpPr>
          <p:cNvPr id="4" name="3 Llamada de flecha hacia abajo"/>
          <p:cNvSpPr/>
          <p:nvPr/>
        </p:nvSpPr>
        <p:spPr>
          <a:xfrm>
            <a:off x="4786314" y="928670"/>
            <a:ext cx="3571900" cy="1785950"/>
          </a:xfrm>
          <a:prstGeom prst="downArrowCallout">
            <a:avLst>
              <a:gd name="adj1" fmla="val 25000"/>
              <a:gd name="adj2" fmla="val 37659"/>
              <a:gd name="adj3" fmla="val 25000"/>
              <a:gd name="adj4" fmla="val 64977"/>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CO" dirty="0"/>
              <a:t>CONCEPTO DE MPS </a:t>
            </a:r>
            <a:br>
              <a:rPr lang="es-CO" dirty="0"/>
            </a:br>
            <a:r>
              <a:rPr lang="es-CO" dirty="0"/>
              <a:t>(MASTER PRODUCTION SCHEDULING) </a:t>
            </a:r>
            <a:br>
              <a:rPr lang="es-CO" dirty="0"/>
            </a:br>
            <a:r>
              <a:rPr lang="es-CO" dirty="0"/>
              <a:t>PLAN MAESTRO DE PRUDUCCIÓN </a:t>
            </a:r>
          </a:p>
        </p:txBody>
      </p:sp>
      <p:sp>
        <p:nvSpPr>
          <p:cNvPr id="5" name="4 Flecha derecha">
            <a:hlinkClick r:id="rId2" action="ppaction://hlinksldjump"/>
          </p:cNvPr>
          <p:cNvSpPr/>
          <p:nvPr/>
        </p:nvSpPr>
        <p:spPr>
          <a:xfrm>
            <a:off x="8572496" y="6429396"/>
            <a:ext cx="571504" cy="35719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Flecha derecha">
            <a:hlinkClick r:id="rId2" action="ppaction://hlinksldjump"/>
          </p:cNvPr>
          <p:cNvSpPr/>
          <p:nvPr/>
        </p:nvSpPr>
        <p:spPr>
          <a:xfrm>
            <a:off x="8215338" y="6143644"/>
            <a:ext cx="571504" cy="35719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pic>
        <p:nvPicPr>
          <p:cNvPr id="3074" name="Picture 2" descr="http://www.mps-group.nl/images/logistieke_procesautomatisering/procesautomatisering-piramide_380_378"/>
          <p:cNvPicPr>
            <a:picLocks noChangeAspect="1" noChangeArrowheads="1"/>
          </p:cNvPicPr>
          <p:nvPr/>
        </p:nvPicPr>
        <p:blipFill>
          <a:blip r:embed="rId3"/>
          <a:srcRect/>
          <a:stretch>
            <a:fillRect/>
          </a:stretch>
        </p:blipFill>
        <p:spPr bwMode="auto">
          <a:xfrm>
            <a:off x="214282" y="928670"/>
            <a:ext cx="8358246" cy="5214974"/>
          </a:xfrm>
          <a:prstGeom prst="rect">
            <a:avLst/>
          </a:prstGeom>
          <a:noFill/>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t>Glosario	</a:t>
            </a:r>
            <a:endParaRPr lang="es-CO" dirty="0"/>
          </a:p>
        </p:txBody>
      </p:sp>
      <p:sp>
        <p:nvSpPr>
          <p:cNvPr id="3" name="2 Marcador de contenido"/>
          <p:cNvSpPr>
            <a:spLocks noGrp="1"/>
          </p:cNvSpPr>
          <p:nvPr>
            <p:ph idx="1"/>
          </p:nvPr>
        </p:nvSpPr>
        <p:spPr/>
        <p:txBody>
          <a:bodyPr>
            <a:normAutofit lnSpcReduction="10000"/>
          </a:bodyPr>
          <a:lstStyle/>
          <a:p>
            <a:r>
              <a:rPr lang="es-CO" sz="2400" dirty="0" smtClean="0">
                <a:latin typeface="Arial" pitchFamily="34" charset="0"/>
                <a:cs typeface="Arial" pitchFamily="34" charset="0"/>
              </a:rPr>
              <a:t>(</a:t>
            </a:r>
            <a:r>
              <a:rPr lang="es-CO" sz="2400" b="1" dirty="0" smtClean="0">
                <a:latin typeface="Arial" pitchFamily="34" charset="0"/>
                <a:cs typeface="Arial" pitchFamily="34" charset="0"/>
              </a:rPr>
              <a:t>ERP</a:t>
            </a:r>
            <a:r>
              <a:rPr lang="es-CO" sz="2400" dirty="0" smtClean="0">
                <a:latin typeface="Arial" pitchFamily="34" charset="0"/>
                <a:cs typeface="Arial" pitchFamily="34" charset="0"/>
              </a:rPr>
              <a:t>) </a:t>
            </a:r>
            <a:r>
              <a:rPr lang="es-CO" sz="2400" b="1" dirty="0" smtClean="0">
                <a:latin typeface="Arial" pitchFamily="34" charset="0"/>
                <a:cs typeface="Arial" pitchFamily="34" charset="0"/>
              </a:rPr>
              <a:t>Enterprise </a:t>
            </a:r>
            <a:r>
              <a:rPr lang="es-CO" sz="2400" b="1" dirty="0" err="1" smtClean="0">
                <a:latin typeface="Arial" pitchFamily="34" charset="0"/>
                <a:cs typeface="Arial" pitchFamily="34" charset="0"/>
              </a:rPr>
              <a:t>resource</a:t>
            </a:r>
            <a:r>
              <a:rPr lang="es-CO" sz="2400" b="1" dirty="0" smtClean="0">
                <a:latin typeface="Arial" pitchFamily="34" charset="0"/>
                <a:cs typeface="Arial" pitchFamily="34" charset="0"/>
              </a:rPr>
              <a:t> </a:t>
            </a:r>
            <a:r>
              <a:rPr lang="es-CO" sz="2400" b="1" dirty="0" err="1" smtClean="0">
                <a:latin typeface="Arial" pitchFamily="34" charset="0"/>
                <a:cs typeface="Arial" pitchFamily="34" charset="0"/>
              </a:rPr>
              <a:t>planning</a:t>
            </a:r>
            <a:r>
              <a:rPr lang="es-CO" sz="2400" b="1" dirty="0" smtClean="0">
                <a:latin typeface="Arial" pitchFamily="34" charset="0"/>
                <a:cs typeface="Arial" pitchFamily="34" charset="0"/>
              </a:rPr>
              <a:t> /</a:t>
            </a:r>
            <a:r>
              <a:rPr lang="es-CO" sz="2400" dirty="0" smtClean="0">
                <a:latin typeface="Arial" pitchFamily="34" charset="0"/>
                <a:cs typeface="Arial" pitchFamily="34" charset="0"/>
              </a:rPr>
              <a:t> </a:t>
            </a:r>
            <a:r>
              <a:rPr lang="es-CO" sz="2400" b="1" dirty="0" smtClean="0">
                <a:latin typeface="Arial" pitchFamily="34" charset="0"/>
                <a:cs typeface="Arial" pitchFamily="34" charset="0"/>
              </a:rPr>
              <a:t>planificación de recursos empresariales: </a:t>
            </a:r>
            <a:r>
              <a:rPr lang="es-CO" sz="2400" dirty="0" smtClean="0">
                <a:latin typeface="Arial" pitchFamily="34" charset="0"/>
                <a:cs typeface="Arial" pitchFamily="34" charset="0"/>
              </a:rPr>
              <a:t>son sistemas de información gerenciales que integran y manejan muchos de los negocios asociados con las operaciones de producción y de los aspectos de distribución de una compañía en la producción de bienes o servicios. procesamiento de la información de los procesos, permiten a la dirección adoptar las decisiones adecuadas para la planificación de la producción.</a:t>
            </a:r>
          </a:p>
          <a:p>
            <a:pPr>
              <a:buNone/>
            </a:pPr>
            <a:endParaRPr lang="es-CO" sz="2400" b="1" dirty="0" smtClean="0">
              <a:latin typeface="Arial" pitchFamily="34" charset="0"/>
              <a:cs typeface="Arial" pitchFamily="34" charset="0"/>
            </a:endParaRPr>
          </a:p>
          <a:p>
            <a:r>
              <a:rPr lang="es-CO" sz="2400" b="1" dirty="0" smtClean="0">
                <a:latin typeface="Arial" pitchFamily="34" charset="0"/>
                <a:cs typeface="Arial" pitchFamily="34" charset="0"/>
              </a:rPr>
              <a:t>(WMS)</a:t>
            </a:r>
            <a:r>
              <a:rPr lang="es-CO" sz="2400" dirty="0" smtClean="0">
                <a:latin typeface="Arial" pitchFamily="34" charset="0"/>
                <a:cs typeface="Arial" pitchFamily="34" charset="0"/>
              </a:rPr>
              <a:t> </a:t>
            </a:r>
            <a:r>
              <a:rPr lang="es-CO" sz="2400" b="1" dirty="0" err="1" smtClean="0">
                <a:latin typeface="Arial" pitchFamily="34" charset="0"/>
                <a:cs typeface="Arial" pitchFamily="34" charset="0"/>
              </a:rPr>
              <a:t>Warehouse</a:t>
            </a:r>
            <a:r>
              <a:rPr lang="es-CO" sz="2400" b="1" dirty="0" smtClean="0">
                <a:latin typeface="Arial" pitchFamily="34" charset="0"/>
                <a:cs typeface="Arial" pitchFamily="34" charset="0"/>
              </a:rPr>
              <a:t> </a:t>
            </a:r>
            <a:r>
              <a:rPr lang="es-CO" sz="2400" b="1" dirty="0" err="1" smtClean="0">
                <a:latin typeface="Arial" pitchFamily="34" charset="0"/>
                <a:cs typeface="Arial" pitchFamily="34" charset="0"/>
              </a:rPr>
              <a:t>management</a:t>
            </a:r>
            <a:r>
              <a:rPr lang="es-CO" sz="2400" b="1" dirty="0" smtClean="0">
                <a:latin typeface="Arial" pitchFamily="34" charset="0"/>
                <a:cs typeface="Arial" pitchFamily="34" charset="0"/>
              </a:rPr>
              <a:t> </a:t>
            </a:r>
            <a:r>
              <a:rPr lang="es-CO" sz="2400" b="1" dirty="0" err="1" smtClean="0">
                <a:latin typeface="Arial" pitchFamily="34" charset="0"/>
                <a:cs typeface="Arial" pitchFamily="34" charset="0"/>
              </a:rPr>
              <a:t>systeem</a:t>
            </a:r>
            <a:r>
              <a:rPr lang="es-CO" sz="2400" b="1" dirty="0" smtClean="0">
                <a:latin typeface="Arial" pitchFamily="34" charset="0"/>
                <a:cs typeface="Arial" pitchFamily="34" charset="0"/>
              </a:rPr>
              <a:t> / Sistema de gestión de </a:t>
            </a:r>
            <a:r>
              <a:rPr lang="es-CO" sz="2400" b="1" dirty="0" err="1" smtClean="0">
                <a:latin typeface="Arial" pitchFamily="34" charset="0"/>
                <a:cs typeface="Arial" pitchFamily="34" charset="0"/>
              </a:rPr>
              <a:t>almacenes:</a:t>
            </a:r>
            <a:r>
              <a:rPr lang="es-CO" sz="2400" dirty="0" err="1" smtClean="0">
                <a:latin typeface="Arial" pitchFamily="34" charset="0"/>
                <a:cs typeface="Arial" pitchFamily="34" charset="0"/>
              </a:rPr>
              <a:t>El</a:t>
            </a:r>
            <a:r>
              <a:rPr lang="es-CO" sz="2400" dirty="0" smtClean="0">
                <a:latin typeface="Arial" pitchFamily="34" charset="0"/>
                <a:cs typeface="Arial" pitchFamily="34" charset="0"/>
              </a:rPr>
              <a:t> sistema de información y de control del almacenamiento intermedio de MPS</a:t>
            </a:r>
            <a:endParaRPr lang="es-CO" sz="2400" b="1" dirty="0" smtClean="0">
              <a:latin typeface="Arial" pitchFamily="34" charset="0"/>
              <a:cs typeface="Arial" pitchFamily="34" charset="0"/>
            </a:endParaRPr>
          </a:p>
          <a:p>
            <a:endParaRPr lang="es-CO" sz="2400" b="1" dirty="0" smtClean="0"/>
          </a:p>
          <a:p>
            <a:pPr>
              <a:buNone/>
            </a:pPr>
            <a:endParaRPr lang="es-CO" sz="2400" dirty="0"/>
          </a:p>
        </p:txBody>
      </p:sp>
    </p:spTree>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222</TotalTime>
  <Words>620</Words>
  <Application>Microsoft Office PowerPoint</Application>
  <PresentationFormat>Presentación en pantalla (4:3)</PresentationFormat>
  <Paragraphs>49</Paragraphs>
  <Slides>11</Slides>
  <Notes>0</Notes>
  <HiddenSlides>0</HiddenSlides>
  <MMClips>0</MMClips>
  <ScaleCrop>false</ScaleCrop>
  <HeadingPairs>
    <vt:vector size="4" baseType="variant">
      <vt:variant>
        <vt:lpstr>Tema</vt:lpstr>
      </vt:variant>
      <vt:variant>
        <vt:i4>1</vt:i4>
      </vt:variant>
      <vt:variant>
        <vt:lpstr>Títulos de diapositiva</vt:lpstr>
      </vt:variant>
      <vt:variant>
        <vt:i4>11</vt:i4>
      </vt:variant>
    </vt:vector>
  </HeadingPairs>
  <TitlesOfParts>
    <vt:vector size="12" baseType="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Glosario </vt:lpstr>
      <vt:lpstr>Glosario </vt:lpstr>
      <vt:lpstr>Glosario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cp:lastModifiedBy>Admin</cp:lastModifiedBy>
  <cp:revision>24</cp:revision>
  <dcterms:created xsi:type="dcterms:W3CDTF">2011-09-16T00:07:10Z</dcterms:created>
  <dcterms:modified xsi:type="dcterms:W3CDTF">2013-04-26T20:49:43Z</dcterms:modified>
</cp:coreProperties>
</file>